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7" r:id="rId5"/>
    <p:sldId id="269" r:id="rId6"/>
    <p:sldId id="290" r:id="rId7"/>
    <p:sldId id="278" r:id="rId8"/>
    <p:sldId id="272" r:id="rId9"/>
    <p:sldId id="270" r:id="rId10"/>
    <p:sldId id="277" r:id="rId11"/>
    <p:sldId id="295" r:id="rId12"/>
    <p:sldId id="291" r:id="rId13"/>
    <p:sldId id="283" r:id="rId14"/>
    <p:sldId id="292" r:id="rId15"/>
    <p:sldId id="284" r:id="rId16"/>
    <p:sldId id="287" r:id="rId17"/>
    <p:sldId id="293" r:id="rId18"/>
    <p:sldId id="296" r:id="rId19"/>
    <p:sldId id="285" r:id="rId20"/>
    <p:sldId id="289" r:id="rId21"/>
    <p:sldId id="288" r:id="rId22"/>
    <p:sldId id="294" r:id="rId23"/>
    <p:sldId id="275" r:id="rId24"/>
    <p:sldId id="297" r:id="rId2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7E7"/>
    <a:srgbClr val="2B567A"/>
    <a:srgbClr val="0072C7"/>
    <a:srgbClr val="F1F1F1"/>
    <a:srgbClr val="2D567A"/>
    <a:srgbClr val="2C567A"/>
    <a:srgbClr val="0D1D5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0" autoAdjust="0"/>
    <p:restoredTop sz="77643" autoAdjust="0"/>
  </p:normalViewPr>
  <p:slideViewPr>
    <p:cSldViewPr snapToGrid="0" showGuides="1">
      <p:cViewPr>
        <p:scale>
          <a:sx n="108" d="100"/>
          <a:sy n="108" d="100"/>
        </p:scale>
        <p:origin x="52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18/07/2023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18/07/2023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Explain</a:t>
            </a:r>
            <a:r>
              <a:rPr lang="fr-FR" dirty="0"/>
              <a:t> the scores </a:t>
            </a:r>
          </a:p>
        </p:txBody>
      </p:sp>
    </p:spTree>
    <p:extLst>
      <p:ext uri="{BB962C8B-B14F-4D97-AF65-F5344CB8AC3E}">
        <p14:creationId xmlns:p14="http://schemas.microsoft.com/office/powerpoint/2010/main" val="2311884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60516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0323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4231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9104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Add</a:t>
            </a:r>
            <a:r>
              <a:rPr lang="fr-FR" dirty="0"/>
              <a:t> a slide (input –&gt; ML -&gt; Bin -&gt; TBD –&gt; </a:t>
            </a:r>
            <a:r>
              <a:rPr lang="fr-FR" dirty="0" err="1"/>
              <a:t>coord</a:t>
            </a:r>
            <a:r>
              <a:rPr lang="fr-FR" dirty="0"/>
              <a:t>)</a:t>
            </a:r>
          </a:p>
          <a:p>
            <a:pPr rtl="0"/>
            <a:r>
              <a:rPr lang="fr-FR" dirty="0" err="1"/>
              <a:t>Then</a:t>
            </a:r>
            <a:r>
              <a:rPr lang="fr-FR" dirty="0"/>
              <a:t> auto encoder</a:t>
            </a:r>
          </a:p>
        </p:txBody>
      </p:sp>
    </p:spTree>
    <p:extLst>
      <p:ext uri="{BB962C8B-B14F-4D97-AF65-F5344CB8AC3E}">
        <p14:creationId xmlns:p14="http://schemas.microsoft.com/office/powerpoint/2010/main" val="2466522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adapted</a:t>
            </a:r>
            <a:r>
              <a:rPr lang="fr-FR" dirty="0"/>
              <a:t> to noise and </a:t>
            </a:r>
            <a:r>
              <a:rPr lang="fr-FR" dirty="0" err="1"/>
              <a:t>struggles</a:t>
            </a:r>
            <a:r>
              <a:rPr lang="fr-FR" dirty="0"/>
              <a:t> on </a:t>
            </a:r>
            <a:r>
              <a:rPr lang="fr-FR" dirty="0" err="1"/>
              <a:t>noiseless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0254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1580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 </a:t>
            </a:r>
            <a:r>
              <a:rPr lang="fr-FR" dirty="0" err="1"/>
              <a:t>Comparision</a:t>
            </a:r>
            <a:r>
              <a:rPr lang="fr-FR" dirty="0"/>
              <a:t> 2 table </a:t>
            </a:r>
            <a:r>
              <a:rPr lang="fr-FR" dirty="0" err="1"/>
              <a:t>noiseless</a:t>
            </a:r>
            <a:r>
              <a:rPr lang="fr-FR" dirty="0"/>
              <a:t> and </a:t>
            </a:r>
            <a:r>
              <a:rPr lang="fr-FR" dirty="0" err="1"/>
              <a:t>noisy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best </a:t>
            </a:r>
            <a:r>
              <a:rPr lang="fr-FR" dirty="0" err="1"/>
              <a:t>results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5575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8856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adapted</a:t>
            </a:r>
            <a:r>
              <a:rPr lang="fr-FR" dirty="0"/>
              <a:t> to noise and </a:t>
            </a:r>
            <a:r>
              <a:rPr lang="fr-FR" dirty="0" err="1"/>
              <a:t>struggles</a:t>
            </a:r>
            <a:r>
              <a:rPr lang="fr-FR" dirty="0"/>
              <a:t> on </a:t>
            </a:r>
            <a:r>
              <a:rPr lang="fr-FR" dirty="0" err="1"/>
              <a:t>noiseless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6711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7995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80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Morphological</a:t>
            </a:r>
            <a:r>
              <a:rPr lang="fr-FR" dirty="0"/>
              <a:t>  : </a:t>
            </a:r>
            <a:r>
              <a:rPr lang="fr-FR" dirty="0" err="1"/>
              <a:t>traditional</a:t>
            </a:r>
            <a:r>
              <a:rPr lang="fr-FR" dirty="0"/>
              <a:t> computer vision (few </a:t>
            </a:r>
            <a:r>
              <a:rPr lang="fr-FR" dirty="0" err="1"/>
              <a:t>domain</a:t>
            </a:r>
            <a:r>
              <a:rPr lang="fr-FR" dirty="0"/>
              <a:t> expert </a:t>
            </a:r>
            <a:r>
              <a:rPr lang="fr-FR" dirty="0" err="1"/>
              <a:t>knowledge</a:t>
            </a:r>
            <a:r>
              <a:rPr lang="fr-FR" dirty="0"/>
              <a:t>)</a:t>
            </a:r>
          </a:p>
          <a:p>
            <a:pPr rtl="0"/>
            <a:endParaRPr lang="fr-FR" dirty="0"/>
          </a:p>
          <a:p>
            <a:pPr rtl="0"/>
            <a:endParaRPr lang="fr-FR" dirty="0"/>
          </a:p>
          <a:p>
            <a:pPr rtl="0"/>
            <a:r>
              <a:rPr lang="fr-FR" dirty="0" err="1"/>
              <a:t>Add</a:t>
            </a:r>
            <a:r>
              <a:rPr lang="fr-FR" dirty="0"/>
              <a:t> image and </a:t>
            </a:r>
            <a:r>
              <a:rPr lang="fr-FR" dirty="0" err="1"/>
              <a:t>explain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are </a:t>
            </a:r>
            <a:r>
              <a:rPr lang="fr-FR" dirty="0" err="1"/>
              <a:t>looking</a:t>
            </a:r>
            <a:r>
              <a:rPr lang="fr-FR" dirty="0"/>
              <a:t> for the </a:t>
            </a:r>
            <a:r>
              <a:rPr lang="fr-FR" dirty="0" err="1"/>
              <a:t>coordinate</a:t>
            </a:r>
            <a:r>
              <a:rPr lang="fr-FR" dirty="0"/>
              <a:t> </a:t>
            </a:r>
            <a:r>
              <a:rPr lang="fr-FR" dirty="0" err="1"/>
              <a:t>only</a:t>
            </a:r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Noiseless</a:t>
            </a:r>
            <a:r>
              <a:rPr lang="fr-FR" dirty="0"/>
              <a:t> </a:t>
            </a:r>
            <a:r>
              <a:rPr lang="fr-FR" dirty="0" err="1"/>
              <a:t>perfect</a:t>
            </a:r>
            <a:r>
              <a:rPr lang="fr-FR" dirty="0"/>
              <a:t> case –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validate</a:t>
            </a:r>
            <a:r>
              <a:rPr lang="fr-FR" dirty="0"/>
              <a:t> the </a:t>
            </a:r>
            <a:r>
              <a:rPr lang="fr-FR" dirty="0" err="1"/>
              <a:t>bbaseline</a:t>
            </a:r>
            <a:r>
              <a:rPr lang="fr-FR" dirty="0"/>
              <a:t> of the </a:t>
            </a:r>
            <a:r>
              <a:rPr lang="fr-FR" dirty="0" err="1"/>
              <a:t>models</a:t>
            </a:r>
            <a:endParaRPr lang="fr-FR" dirty="0"/>
          </a:p>
          <a:p>
            <a:pPr rtl="0"/>
            <a:r>
              <a:rPr lang="fr-FR" dirty="0"/>
              <a:t>But in reality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noise (</a:t>
            </a:r>
            <a:r>
              <a:rPr lang="fr-FR" dirty="0" err="1"/>
              <a:t>humidity</a:t>
            </a:r>
            <a:r>
              <a:rPr lang="fr-FR" dirty="0"/>
              <a:t>)</a:t>
            </a:r>
          </a:p>
          <a:p>
            <a:pPr rtl="0"/>
            <a:endParaRPr lang="fr-FR" dirty="0"/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err="1"/>
              <a:t>Purity</a:t>
            </a:r>
            <a:r>
              <a:rPr lang="fr-FR" dirty="0"/>
              <a:t> : </a:t>
            </a:r>
            <a:r>
              <a:rPr lang="fr-FR" dirty="0" err="1"/>
              <a:t>reliability</a:t>
            </a:r>
            <a:r>
              <a:rPr lang="fr-FR" dirty="0"/>
              <a:t> and </a:t>
            </a:r>
            <a:r>
              <a:rPr lang="fr-FR" dirty="0" err="1"/>
              <a:t>accuracy</a:t>
            </a:r>
            <a:endParaRPr lang="fr-FR" dirty="0"/>
          </a:p>
          <a:p>
            <a:pPr rtl="0"/>
            <a:r>
              <a:rPr lang="fr-FR" dirty="0" err="1"/>
              <a:t>Completness</a:t>
            </a:r>
            <a:r>
              <a:rPr lang="fr-FR" dirty="0"/>
              <a:t>: </a:t>
            </a:r>
            <a:r>
              <a:rPr lang="fr-FR" dirty="0" err="1"/>
              <a:t>effectiveness</a:t>
            </a:r>
            <a:endParaRPr lang="fr-FR" dirty="0"/>
          </a:p>
          <a:p>
            <a:pPr rtl="0"/>
            <a:endParaRPr lang="fr-FR" dirty="0"/>
          </a:p>
          <a:p>
            <a:pPr rtl="0"/>
            <a:r>
              <a:rPr lang="fr-FR" dirty="0" err="1"/>
              <a:t>Exxplain</a:t>
            </a:r>
            <a:r>
              <a:rPr lang="fr-FR" dirty="0"/>
              <a:t> </a:t>
            </a:r>
            <a:r>
              <a:rPr lang="fr-FR" dirty="0" err="1"/>
              <a:t>purity</a:t>
            </a:r>
            <a:r>
              <a:rPr lang="fr-FR" dirty="0"/>
              <a:t> (1-purity = </a:t>
            </a:r>
            <a:r>
              <a:rPr lang="fr-FR" dirty="0" err="1"/>
              <a:t>amount</a:t>
            </a:r>
            <a:r>
              <a:rPr lang="fr-FR" dirty="0"/>
              <a:t> of </a:t>
            </a:r>
            <a:r>
              <a:rPr lang="fr-FR" dirty="0" err="1"/>
              <a:t>wrong</a:t>
            </a:r>
            <a:r>
              <a:rPr lang="fr-FR" dirty="0"/>
              <a:t> </a:t>
            </a:r>
            <a:r>
              <a:rPr lang="fr-FR" dirty="0" err="1"/>
              <a:t>detected</a:t>
            </a:r>
            <a:endParaRPr lang="fr-FR" dirty="0"/>
          </a:p>
          <a:p>
            <a:pPr rtl="0"/>
            <a:r>
              <a:rPr lang="fr-FR" dirty="0"/>
              <a:t>Complet =</a:t>
            </a:r>
          </a:p>
        </p:txBody>
      </p:sp>
    </p:spTree>
    <p:extLst>
      <p:ext uri="{BB962C8B-B14F-4D97-AF65-F5344CB8AC3E}">
        <p14:creationId xmlns:p14="http://schemas.microsoft.com/office/powerpoint/2010/main" val="374587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4611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129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orme libre 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  <p:sp>
            <p:nvSpPr>
              <p:cNvPr id="20" name="Forme libre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fr-FR" noProof="0" dirty="0"/>
              </a:p>
            </p:txBody>
          </p:sp>
        </p:grpSp>
      </p:grp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orme libre 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5" name="Forme libre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6" name="Forme libre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orme libre 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6" name="Forme libre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orme libre 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2" name="Forme libre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orme libre 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3" name="Forme libre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e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orme libre 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7" name="Forme libre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38" name="Forme libre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ntoso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jpg"/><Relationship Id="rId4" Type="http://schemas.openxmlformats.org/officeDocument/2006/relationships/hyperlink" Target="https://www.microsoft.com/en-u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578028"/>
            <a:ext cx="5143500" cy="1686067"/>
          </a:xfrm>
        </p:spPr>
        <p:txBody>
          <a:bodyPr rtlCol="0"/>
          <a:lstStyle/>
          <a:p>
            <a:pPr rtl="0"/>
            <a:r>
              <a:rPr lang="fr-FR" sz="4000" dirty="0" err="1"/>
              <a:t>Astronomical</a:t>
            </a:r>
            <a:r>
              <a:rPr lang="fr-FR" sz="4000" dirty="0"/>
              <a:t> radio source detectors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476F9D-ED2E-F040-AC01-16E5855F5C6B}"/>
              </a:ext>
            </a:extLst>
          </p:cNvPr>
          <p:cNvSpPr/>
          <p:nvPr/>
        </p:nvSpPr>
        <p:spPr>
          <a:xfrm>
            <a:off x="6343650" y="1117600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26AE6-A867-9147-A6E0-C192F64232B4}"/>
              </a:ext>
            </a:extLst>
          </p:cNvPr>
          <p:cNvSpPr txBox="1"/>
          <p:nvPr/>
        </p:nvSpPr>
        <p:spPr>
          <a:xfrm>
            <a:off x="6482080" y="4264095"/>
            <a:ext cx="5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Patrick ARLT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C95FA-A41A-4F43-858D-2B3054D5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270" y="5803031"/>
            <a:ext cx="2157730" cy="10329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99D363-83B5-3F4B-B08A-30E0B5711E48}"/>
              </a:ext>
            </a:extLst>
          </p:cNvPr>
          <p:cNvSpPr txBox="1"/>
          <p:nvPr/>
        </p:nvSpPr>
        <p:spPr>
          <a:xfrm>
            <a:off x="6482080" y="4886463"/>
            <a:ext cx="4769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Supervisors:</a:t>
            </a:r>
          </a:p>
          <a:p>
            <a:r>
              <a:rPr lang="en-US" dirty="0"/>
              <a:t>    Prof. </a:t>
            </a:r>
            <a:r>
              <a:rPr lang="en-US" dirty="0" err="1"/>
              <a:t>Svyatoslav</a:t>
            </a:r>
            <a:r>
              <a:rPr lang="en-US" dirty="0"/>
              <a:t> </a:t>
            </a:r>
            <a:r>
              <a:rPr lang="en-US" dirty="0" err="1"/>
              <a:t>Voloshynovskyy</a:t>
            </a:r>
            <a:br>
              <a:rPr lang="en-US" dirty="0"/>
            </a:br>
            <a:r>
              <a:rPr lang="en-US" dirty="0"/>
              <a:t>    Dr. Olga </a:t>
            </a:r>
            <a:r>
              <a:rPr lang="en-US" dirty="0" err="1"/>
              <a:t>Taran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019CB-C5CE-104D-8573-C6CA96908EF1}"/>
              </a:ext>
            </a:extLst>
          </p:cNvPr>
          <p:cNvSpPr txBox="1"/>
          <p:nvPr/>
        </p:nvSpPr>
        <p:spPr>
          <a:xfrm>
            <a:off x="10485606" y="213756"/>
            <a:ext cx="1531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</a:t>
            </a:r>
            <a:r>
              <a:rPr lang="en-US" baseline="30000" dirty="0"/>
              <a:t>th</a:t>
            </a:r>
            <a:r>
              <a:rPr lang="en-US" dirty="0"/>
              <a:t> July 2023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2F3A7-F5F2-464D-B64F-F706C7BDB1AD}"/>
              </a:ext>
            </a:extLst>
          </p:cNvPr>
          <p:cNvSpPr txBox="1"/>
          <p:nvPr/>
        </p:nvSpPr>
        <p:spPr>
          <a:xfrm>
            <a:off x="8558066" y="4252862"/>
            <a:ext cx="3062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Science Department</a:t>
            </a:r>
          </a:p>
          <a:p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1AA49F8-7BDA-9A41-AB7D-E664CA4580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12556" r="22283"/>
          <a:stretch/>
        </p:blipFill>
        <p:spPr>
          <a:xfrm>
            <a:off x="710812" y="728545"/>
            <a:ext cx="5305661" cy="5305661"/>
          </a:xfr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852DE-945A-C34E-8650-703CA3EF8ABB}"/>
              </a:ext>
            </a:extLst>
          </p:cNvPr>
          <p:cNvSpPr/>
          <p:nvPr/>
        </p:nvSpPr>
        <p:spPr>
          <a:xfrm>
            <a:off x="410463" y="83127"/>
            <a:ext cx="1842773" cy="677487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/>
          <a:lstStyle/>
          <a:p>
            <a:pPr rtl="0"/>
            <a:r>
              <a:rPr lang="fr-FR" dirty="0" err="1"/>
              <a:t>Results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B9CA99-9838-D342-9EA1-00D0183F4F4C}"/>
              </a:ext>
            </a:extLst>
          </p:cNvPr>
          <p:cNvSpPr/>
          <p:nvPr/>
        </p:nvSpPr>
        <p:spPr>
          <a:xfrm>
            <a:off x="410462" y="-110855"/>
            <a:ext cx="1842773" cy="243603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D278F1-0DFF-6F42-A155-40EDED4EA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843" y="1322153"/>
            <a:ext cx="9309083" cy="421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8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Flora@contoso.com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http://www.contoso.com/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F5225-EEA9-3C43-BF7A-E31CEDC4DF68}"/>
              </a:ext>
            </a:extLst>
          </p:cNvPr>
          <p:cNvSpPr/>
          <p:nvPr/>
        </p:nvSpPr>
        <p:spPr>
          <a:xfrm>
            <a:off x="6096000" y="296883"/>
            <a:ext cx="5826826" cy="5498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EE2B5A8B-2EFC-6E44-BA62-1FDAD0DC9DE1}"/>
              </a:ext>
            </a:extLst>
          </p:cNvPr>
          <p:cNvSpPr txBox="1">
            <a:spLocks/>
          </p:cNvSpPr>
          <p:nvPr/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D4C5CA-656A-454A-A9D5-C712B7C4D150}"/>
              </a:ext>
            </a:extLst>
          </p:cNvPr>
          <p:cNvSpPr/>
          <p:nvPr/>
        </p:nvSpPr>
        <p:spPr>
          <a:xfrm>
            <a:off x="142504" y="6282047"/>
            <a:ext cx="1805049" cy="575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EA6EC-E975-DF48-8A81-3203928250FE}"/>
              </a:ext>
            </a:extLst>
          </p:cNvPr>
          <p:cNvSpPr/>
          <p:nvPr/>
        </p:nvSpPr>
        <p:spPr>
          <a:xfrm>
            <a:off x="1" y="2616470"/>
            <a:ext cx="6096000" cy="42415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ADB26-7356-D543-8B30-22368F0B4B24}"/>
              </a:ext>
            </a:extLst>
          </p:cNvPr>
          <p:cNvSpPr txBox="1"/>
          <p:nvPr/>
        </p:nvSpPr>
        <p:spPr>
          <a:xfrm>
            <a:off x="2283033" y="2624451"/>
            <a:ext cx="1529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n>
                  <a:solidFill>
                    <a:srgbClr val="2B567A"/>
                  </a:solidFill>
                </a:ln>
              </a:rPr>
              <a:t>PyBDSF</a:t>
            </a:r>
            <a:endParaRPr lang="en-US" sz="2800" dirty="0">
              <a:ln>
                <a:solidFill>
                  <a:srgbClr val="2B567A"/>
                </a:solidFill>
              </a:ln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34AB8-2B58-0148-A45E-998EB242BBBA}"/>
              </a:ext>
            </a:extLst>
          </p:cNvPr>
          <p:cNvSpPr txBox="1"/>
          <p:nvPr/>
        </p:nvSpPr>
        <p:spPr>
          <a:xfrm>
            <a:off x="8379033" y="2624451"/>
            <a:ext cx="1529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Karabo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F0CFE-D734-F942-AE14-E572CC570C99}"/>
              </a:ext>
            </a:extLst>
          </p:cNvPr>
          <p:cNvCxnSpPr>
            <a:cxnSpLocks/>
          </p:cNvCxnSpPr>
          <p:nvPr/>
        </p:nvCxnSpPr>
        <p:spPr>
          <a:xfrm flipV="1">
            <a:off x="2000498" y="3100171"/>
            <a:ext cx="2095005" cy="707"/>
          </a:xfrm>
          <a:prstGeom prst="line">
            <a:avLst/>
          </a:prstGeom>
          <a:ln w="28575">
            <a:solidFill>
              <a:srgbClr val="2B56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56456B-A860-D24D-BB25-3277A5EB0E13}"/>
              </a:ext>
            </a:extLst>
          </p:cNvPr>
          <p:cNvCxnSpPr>
            <a:cxnSpLocks/>
          </p:cNvCxnSpPr>
          <p:nvPr/>
        </p:nvCxnSpPr>
        <p:spPr>
          <a:xfrm flipV="1">
            <a:off x="8096498" y="3099464"/>
            <a:ext cx="2095005" cy="70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982C513-76F7-3A42-AA89-E141D6B3A95A}"/>
              </a:ext>
            </a:extLst>
          </p:cNvPr>
          <p:cNvSpPr/>
          <p:nvPr/>
        </p:nvSpPr>
        <p:spPr>
          <a:xfrm>
            <a:off x="6096000" y="2616469"/>
            <a:ext cx="6096000" cy="42415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6201C5-61E4-604F-8CE8-FFD9B4D66BFF}"/>
              </a:ext>
            </a:extLst>
          </p:cNvPr>
          <p:cNvSpPr txBox="1"/>
          <p:nvPr/>
        </p:nvSpPr>
        <p:spPr>
          <a:xfrm>
            <a:off x="2932438" y="259619"/>
            <a:ext cx="6327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Python Blob Detection and Source Finder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F1AB6-A45E-9340-8136-50A6AE4B768E}"/>
              </a:ext>
            </a:extLst>
          </p:cNvPr>
          <p:cNvSpPr txBox="1"/>
          <p:nvPr/>
        </p:nvSpPr>
        <p:spPr>
          <a:xfrm>
            <a:off x="2987386" y="1224895"/>
            <a:ext cx="6217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Extract sources from radio astronomical data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Make available their properties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A64125-572D-7F43-B6B4-C1F29F25E03E}"/>
              </a:ext>
            </a:extLst>
          </p:cNvPr>
          <p:cNvSpPr txBox="1"/>
          <p:nvPr/>
        </p:nvSpPr>
        <p:spPr>
          <a:xfrm>
            <a:off x="506680" y="3784567"/>
            <a:ext cx="50826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Plenty of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Demand expert domain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complicated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45B4A8-D4D0-134D-8D8D-758212D43797}"/>
              </a:ext>
            </a:extLst>
          </p:cNvPr>
          <p:cNvSpPr txBox="1"/>
          <p:nvPr/>
        </p:nvSpPr>
        <p:spPr>
          <a:xfrm>
            <a:off x="6602680" y="3784567"/>
            <a:ext cx="50826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Only few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Intuitive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Easy-to-use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AE8B3-FAAA-954D-8E50-9B5AE76F9A01}"/>
              </a:ext>
            </a:extLst>
          </p:cNvPr>
          <p:cNvSpPr txBox="1"/>
          <p:nvPr/>
        </p:nvSpPr>
        <p:spPr>
          <a:xfrm>
            <a:off x="83485" y="5958066"/>
            <a:ext cx="5807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N. Mohan and D. Rafferty, “</a:t>
            </a:r>
            <a:r>
              <a:rPr lang="en-US" dirty="0" err="1"/>
              <a:t>Pybdsf</a:t>
            </a:r>
            <a:r>
              <a:rPr lang="en-US" dirty="0"/>
              <a:t>: Python blob detection and source finder,”</a:t>
            </a:r>
            <a:r>
              <a:rPr lang="en-US" sz="1600" dirty="0"/>
              <a:t> </a:t>
            </a:r>
            <a:r>
              <a:rPr lang="en-US" dirty="0"/>
              <a:t>Astrophysics Source Code Library, pp. </a:t>
            </a:r>
            <a:r>
              <a:rPr lang="en-US" dirty="0" err="1"/>
              <a:t>ascl</a:t>
            </a:r>
            <a:r>
              <a:rPr lang="en-US" dirty="0"/>
              <a:t>–1502, 2015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6893CA-3689-E544-AF01-9E0E38D2F1A7}"/>
              </a:ext>
            </a:extLst>
          </p:cNvPr>
          <p:cNvSpPr txBox="1"/>
          <p:nvPr/>
        </p:nvSpPr>
        <p:spPr>
          <a:xfrm>
            <a:off x="6095999" y="6350168"/>
            <a:ext cx="5198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github.com</a:t>
            </a:r>
            <a:r>
              <a:rPr lang="en-US" sz="1600" dirty="0">
                <a:solidFill>
                  <a:schemeClr val="bg1"/>
                </a:solidFill>
              </a:rPr>
              <a:t>/i4Ds/Karabo-Pipeline/tree/main/</a:t>
            </a:r>
            <a:r>
              <a:rPr lang="en-US" sz="1600" dirty="0" err="1">
                <a:solidFill>
                  <a:schemeClr val="bg1"/>
                </a:solidFill>
              </a:rPr>
              <a:t>karabo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DFF68D1-6B04-9E49-9FD6-FF066810BF63}"/>
              </a:ext>
            </a:extLst>
          </p:cNvPr>
          <p:cNvSpPr/>
          <p:nvPr/>
        </p:nvSpPr>
        <p:spPr>
          <a:xfrm>
            <a:off x="11378956" y="6408752"/>
            <a:ext cx="270000" cy="2708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2B567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79C2E-02D3-B241-A470-6FB3373A589F}"/>
              </a:ext>
            </a:extLst>
          </p:cNvPr>
          <p:cNvSpPr txBox="1"/>
          <p:nvPr/>
        </p:nvSpPr>
        <p:spPr>
          <a:xfrm>
            <a:off x="11351821" y="6413859"/>
            <a:ext cx="4098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B567A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9147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852DE-945A-C34E-8650-703CA3EF8ABB}"/>
              </a:ext>
            </a:extLst>
          </p:cNvPr>
          <p:cNvSpPr/>
          <p:nvPr/>
        </p:nvSpPr>
        <p:spPr>
          <a:xfrm>
            <a:off x="410463" y="83127"/>
            <a:ext cx="1842773" cy="677487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/>
          <a:lstStyle/>
          <a:p>
            <a:pPr rtl="0"/>
            <a:r>
              <a:rPr lang="fr-FR" dirty="0" err="1"/>
              <a:t>Results</a:t>
            </a:r>
            <a:br>
              <a:rPr lang="fr-FR" dirty="0"/>
            </a:br>
            <a:r>
              <a:rPr lang="fr-FR" dirty="0" err="1"/>
              <a:t>Karabo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12</a:t>
            </a:fld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B9CA99-9838-D342-9EA1-00D0183F4F4C}"/>
              </a:ext>
            </a:extLst>
          </p:cNvPr>
          <p:cNvSpPr/>
          <p:nvPr/>
        </p:nvSpPr>
        <p:spPr>
          <a:xfrm>
            <a:off x="410462" y="-86061"/>
            <a:ext cx="1842773" cy="218809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6B69463-F078-554A-A15B-AA49C881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76" y="2336800"/>
            <a:ext cx="4126590" cy="18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4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852DE-945A-C34E-8650-703CA3EF8ABB}"/>
              </a:ext>
            </a:extLst>
          </p:cNvPr>
          <p:cNvSpPr/>
          <p:nvPr/>
        </p:nvSpPr>
        <p:spPr>
          <a:xfrm>
            <a:off x="410463" y="83127"/>
            <a:ext cx="1842773" cy="677487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/>
          <a:lstStyle/>
          <a:p>
            <a:pPr rtl="0"/>
            <a:r>
              <a:rPr lang="fr-FR" dirty="0" err="1"/>
              <a:t>Results</a:t>
            </a:r>
            <a:br>
              <a:rPr lang="fr-FR" dirty="0"/>
            </a:br>
            <a:r>
              <a:rPr lang="fr-FR" dirty="0" err="1"/>
              <a:t>Pybdsf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13</a:t>
            </a:fld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228692-36C7-5F49-8077-3E34C75FC14F}"/>
              </a:ext>
            </a:extLst>
          </p:cNvPr>
          <p:cNvSpPr/>
          <p:nvPr/>
        </p:nvSpPr>
        <p:spPr>
          <a:xfrm>
            <a:off x="410462" y="-86061"/>
            <a:ext cx="1842773" cy="218809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86612C-B1E4-D04D-9565-22E17495A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43" y="1475227"/>
            <a:ext cx="8358034" cy="36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83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Flora@contoso.com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http://www.contoso.com/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F5225-EEA9-3C43-BF7A-E31CEDC4DF68}"/>
              </a:ext>
            </a:extLst>
          </p:cNvPr>
          <p:cNvSpPr/>
          <p:nvPr/>
        </p:nvSpPr>
        <p:spPr>
          <a:xfrm>
            <a:off x="6096000" y="296883"/>
            <a:ext cx="5826826" cy="5498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38446C4-B17E-7A41-B35B-CAEFE75F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1254351"/>
          </a:xfrm>
        </p:spPr>
        <p:txBody>
          <a:bodyPr rtlCol="0"/>
          <a:lstStyle/>
          <a:p>
            <a:pPr algn="ctr" rtl="0"/>
            <a:r>
              <a:rPr lang="fr-FR" sz="4000" dirty="0"/>
              <a:t>Machine </a:t>
            </a:r>
            <a:r>
              <a:rPr lang="fr-FR" sz="4000" dirty="0" err="1"/>
              <a:t>learning</a:t>
            </a:r>
            <a:r>
              <a:rPr lang="fr-FR" sz="4000" dirty="0"/>
              <a:t> </a:t>
            </a:r>
            <a:r>
              <a:rPr lang="fr-FR" sz="4000" dirty="0" err="1"/>
              <a:t>approach</a:t>
            </a:r>
            <a:endParaRPr lang="fr-FR" sz="4000" dirty="0"/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EEDDC53-AC02-2540-B226-9651E8D4C2E2}"/>
              </a:ext>
            </a:extLst>
          </p:cNvPr>
          <p:cNvSpPr txBox="1">
            <a:spLocks/>
          </p:cNvSpPr>
          <p:nvPr/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EF8E2634-595F-A546-B124-EF764FFC30DB}"/>
              </a:ext>
            </a:extLst>
          </p:cNvPr>
          <p:cNvSpPr txBox="1">
            <a:spLocks/>
          </p:cNvSpPr>
          <p:nvPr/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81BF0C-9526-3842-9AED-37385B5373D5}"/>
              </a:ext>
            </a:extLst>
          </p:cNvPr>
          <p:cNvSpPr/>
          <p:nvPr/>
        </p:nvSpPr>
        <p:spPr>
          <a:xfrm>
            <a:off x="11378956" y="6408752"/>
            <a:ext cx="270000" cy="2708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2B567A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9E528-5748-6F41-93BE-A01E982D69EE}"/>
              </a:ext>
            </a:extLst>
          </p:cNvPr>
          <p:cNvSpPr txBox="1"/>
          <p:nvPr/>
        </p:nvSpPr>
        <p:spPr>
          <a:xfrm>
            <a:off x="11351821" y="6413859"/>
            <a:ext cx="4098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B567A"/>
                </a:solidFill>
              </a:rPr>
              <a:t>14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D7D34E-9823-EF4C-9B72-C629EFDE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471" y="2859081"/>
            <a:ext cx="7220197" cy="12144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016F48-C5AD-A84B-8FEA-F587099BA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130" y="1458582"/>
            <a:ext cx="1519489" cy="15194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844582-9165-4A4D-A8F9-A743470C2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676" y="4073527"/>
            <a:ext cx="1515943" cy="1515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063BEF-C0E0-A64C-99AB-B2FB0C853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919" y="1435142"/>
            <a:ext cx="1519488" cy="1519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A8B233-94B0-724A-AEF9-317F2C289A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2800" y="4071754"/>
            <a:ext cx="1519489" cy="15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2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Flora@contoso.com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http://www.contoso.com/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F5225-EEA9-3C43-BF7A-E31CEDC4DF68}"/>
              </a:ext>
            </a:extLst>
          </p:cNvPr>
          <p:cNvSpPr/>
          <p:nvPr/>
        </p:nvSpPr>
        <p:spPr>
          <a:xfrm>
            <a:off x="6096000" y="296883"/>
            <a:ext cx="5826826" cy="5498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38446C4-B17E-7A41-B35B-CAEFE75F8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1254351"/>
          </a:xfrm>
        </p:spPr>
        <p:txBody>
          <a:bodyPr rtlCol="0"/>
          <a:lstStyle/>
          <a:p>
            <a:pPr algn="ctr" rtl="0"/>
            <a:r>
              <a:rPr lang="fr-FR" sz="4000" dirty="0"/>
              <a:t>Auto encoder</a:t>
            </a:r>
          </a:p>
        </p:txBody>
      </p:sp>
      <p:sp>
        <p:nvSpPr>
          <p:cNvPr id="9" name="Espace réservé du numéro de diapositive 3">
            <a:extLst>
              <a:ext uri="{FF2B5EF4-FFF2-40B4-BE49-F238E27FC236}">
                <a16:creationId xmlns:a16="http://schemas.microsoft.com/office/drawing/2014/main" id="{6EEDDC53-AC02-2540-B226-9651E8D4C2E2}"/>
              </a:ext>
            </a:extLst>
          </p:cNvPr>
          <p:cNvSpPr txBox="1">
            <a:spLocks/>
          </p:cNvSpPr>
          <p:nvPr/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7B1B5-33E9-A44A-B052-609DA3DDF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785" y="2616653"/>
            <a:ext cx="7029450" cy="1624693"/>
          </a:xfrm>
          <a:prstGeom prst="rect">
            <a:avLst/>
          </a:prstGeom>
        </p:spPr>
      </p:pic>
      <p:sp>
        <p:nvSpPr>
          <p:cNvPr id="17" name="Espace réservé du numéro de diapositive 3">
            <a:extLst>
              <a:ext uri="{FF2B5EF4-FFF2-40B4-BE49-F238E27FC236}">
                <a16:creationId xmlns:a16="http://schemas.microsoft.com/office/drawing/2014/main" id="{EF8E2634-595F-A546-B124-EF764FFC30DB}"/>
              </a:ext>
            </a:extLst>
          </p:cNvPr>
          <p:cNvSpPr txBox="1">
            <a:spLocks/>
          </p:cNvSpPr>
          <p:nvPr/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C81BF0C-9526-3842-9AED-37385B5373D5}"/>
              </a:ext>
            </a:extLst>
          </p:cNvPr>
          <p:cNvSpPr/>
          <p:nvPr/>
        </p:nvSpPr>
        <p:spPr>
          <a:xfrm>
            <a:off x="11378956" y="6408752"/>
            <a:ext cx="270000" cy="2708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2B567A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49E528-5748-6F41-93BE-A01E982D69EE}"/>
              </a:ext>
            </a:extLst>
          </p:cNvPr>
          <p:cNvSpPr txBox="1"/>
          <p:nvPr/>
        </p:nvSpPr>
        <p:spPr>
          <a:xfrm>
            <a:off x="11351821" y="6413859"/>
            <a:ext cx="4098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2B567A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13451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852DE-945A-C34E-8650-703CA3EF8ABB}"/>
              </a:ext>
            </a:extLst>
          </p:cNvPr>
          <p:cNvSpPr/>
          <p:nvPr/>
        </p:nvSpPr>
        <p:spPr>
          <a:xfrm>
            <a:off x="410463" y="83127"/>
            <a:ext cx="1842773" cy="677487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/>
          <a:lstStyle/>
          <a:p>
            <a:pPr rtl="0"/>
            <a:r>
              <a:rPr lang="fr-FR" dirty="0" err="1"/>
              <a:t>Results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EE8FC8-FFAE-EB4D-A620-30473F118F1E}"/>
              </a:ext>
            </a:extLst>
          </p:cNvPr>
          <p:cNvSpPr/>
          <p:nvPr/>
        </p:nvSpPr>
        <p:spPr>
          <a:xfrm>
            <a:off x="410462" y="-86061"/>
            <a:ext cx="1842773" cy="218809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072CE4-9A69-0048-AD1A-E1CD44383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484" y="1348921"/>
            <a:ext cx="8711442" cy="424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6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Flora@contoso.com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http://www.contoso.com/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F5225-EEA9-3C43-BF7A-E31CEDC4DF68}"/>
              </a:ext>
            </a:extLst>
          </p:cNvPr>
          <p:cNvSpPr/>
          <p:nvPr/>
        </p:nvSpPr>
        <p:spPr>
          <a:xfrm>
            <a:off x="6096000" y="403761"/>
            <a:ext cx="5755574" cy="53913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D1F54BB-6427-2C44-B3FE-7717923F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4615"/>
            <a:ext cx="10515600" cy="688769"/>
          </a:xfrm>
        </p:spPr>
        <p:txBody>
          <a:bodyPr rtlCol="0"/>
          <a:lstStyle/>
          <a:p>
            <a:pPr algn="ctr" rtl="0"/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6425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75B3F3-88F7-8E43-9093-8687510F42F2}"/>
              </a:ext>
            </a:extLst>
          </p:cNvPr>
          <p:cNvSpPr/>
          <p:nvPr/>
        </p:nvSpPr>
        <p:spPr>
          <a:xfrm>
            <a:off x="410463" y="83128"/>
            <a:ext cx="2166482" cy="677487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/>
          <a:lstStyle/>
          <a:p>
            <a:pPr rtl="0"/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AB6576-41B1-174B-AFC7-3628B2525F41}"/>
              </a:ext>
            </a:extLst>
          </p:cNvPr>
          <p:cNvSpPr/>
          <p:nvPr/>
        </p:nvSpPr>
        <p:spPr>
          <a:xfrm>
            <a:off x="410462" y="-86061"/>
            <a:ext cx="2166482" cy="218809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095E2C-1592-9949-B5E1-CED246F42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13" y="1517650"/>
            <a:ext cx="66548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1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852DE-945A-C34E-8650-703CA3EF8ABB}"/>
              </a:ext>
            </a:extLst>
          </p:cNvPr>
          <p:cNvSpPr/>
          <p:nvPr/>
        </p:nvSpPr>
        <p:spPr>
          <a:xfrm>
            <a:off x="410463" y="83127"/>
            <a:ext cx="1977137" cy="677487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99595"/>
            <a:ext cx="1855470" cy="1325563"/>
          </a:xfrm>
        </p:spPr>
        <p:txBody>
          <a:bodyPr rtlCol="0"/>
          <a:lstStyle/>
          <a:p>
            <a:pPr rtl="0"/>
            <a:r>
              <a:rPr lang="fr-FR" dirty="0"/>
              <a:t>Future</a:t>
            </a:r>
            <a:br>
              <a:rPr lang="fr-FR" dirty="0"/>
            </a:br>
            <a:r>
              <a:rPr lang="fr-FR" dirty="0" err="1"/>
              <a:t>Work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19</a:t>
            </a:fld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9EB93-F943-EF46-A136-B05FF390E7A0}"/>
              </a:ext>
            </a:extLst>
          </p:cNvPr>
          <p:cNvSpPr txBox="1"/>
          <p:nvPr/>
        </p:nvSpPr>
        <p:spPr>
          <a:xfrm>
            <a:off x="3042830" y="1744258"/>
            <a:ext cx="846809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Train on both noiseless and noisy images</a:t>
            </a:r>
          </a:p>
          <a:p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Extend the dataset (more complicated sources)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Explore more advanced architecture i.e. U-net, Transformers, DDPM, </a:t>
            </a:r>
            <a:r>
              <a:rPr lang="en-US" sz="2800" dirty="0" err="1"/>
              <a:t>etc</a:t>
            </a:r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B28BCE-B85E-EB4A-9609-0A381CA2270F}"/>
              </a:ext>
            </a:extLst>
          </p:cNvPr>
          <p:cNvSpPr/>
          <p:nvPr/>
        </p:nvSpPr>
        <p:spPr>
          <a:xfrm>
            <a:off x="410462" y="-86061"/>
            <a:ext cx="1977137" cy="218809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32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2</a:t>
            </a:fld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Content</a:t>
            </a:r>
            <a:br>
              <a:rPr lang="fr-FR" dirty="0"/>
            </a:b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C6D2C-D64B-8042-B47D-2EF73F875017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D665712-9269-0646-BE7A-16B565D2AA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705" r="12705"/>
          <a:stretch>
            <a:fillRect/>
          </a:stretch>
        </p:blipFill>
        <p:spPr>
          <a:xfrm>
            <a:off x="5884648" y="0"/>
            <a:ext cx="6307353" cy="5780372"/>
          </a:xfr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386" y="1253331"/>
            <a:ext cx="4244214" cy="4351338"/>
          </a:xfrm>
        </p:spPr>
        <p:txBody>
          <a:bodyPr rtlCol="0"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Thesis objectives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Context &amp; Source detection problem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Datasets &amp; Metrics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Morphological detector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PyBDSF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Karabo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Original </a:t>
            </a:r>
            <a:r>
              <a:rPr lang="en-US" dirty="0" err="1"/>
              <a:t>PyBDSF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Machine learning approach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Conclusion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Flora@contoso.com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>
                <a:hlinkClick r:id="rId3"/>
              </a:rPr>
              <a:t>http://www.contoso.com/ </a:t>
            </a:r>
            <a:endParaRPr lang="fr-FR" dirty="0">
              <a:hlinkClick r:id="rId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7559D-E0FC-F24D-9436-398A0AA895FB}"/>
              </a:ext>
            </a:extLst>
          </p:cNvPr>
          <p:cNvSpPr/>
          <p:nvPr/>
        </p:nvSpPr>
        <p:spPr>
          <a:xfrm>
            <a:off x="6096000" y="1591294"/>
            <a:ext cx="3736769" cy="392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67E88-FC07-C94E-BD21-98F02CB415EA}"/>
              </a:ext>
            </a:extLst>
          </p:cNvPr>
          <p:cNvSpPr txBox="1"/>
          <p:nvPr/>
        </p:nvSpPr>
        <p:spPr>
          <a:xfrm>
            <a:off x="6543305" y="1401719"/>
            <a:ext cx="4999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B567A"/>
                </a:solidFill>
                <a:latin typeface="Corbel" panose="020B0503020204020204" pitchFamily="34" charset="0"/>
              </a:rPr>
              <a:t>Thank you for your attention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91AC6A3-9D04-0E47-B9D7-96B24D7919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6675" r="16675"/>
          <a:stretch>
            <a:fillRect/>
          </a:stretch>
        </p:blipFill>
        <p:spPr/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27854A-78A0-1F42-8465-029063D97DEC}"/>
              </a:ext>
            </a:extLst>
          </p:cNvPr>
          <p:cNvCxnSpPr>
            <a:cxnSpLocks/>
          </p:cNvCxnSpPr>
          <p:nvPr/>
        </p:nvCxnSpPr>
        <p:spPr>
          <a:xfrm flipV="1">
            <a:off x="6543305" y="3129674"/>
            <a:ext cx="4435929" cy="25840"/>
          </a:xfrm>
          <a:prstGeom prst="line">
            <a:avLst/>
          </a:prstGeom>
          <a:ln w="28575">
            <a:solidFill>
              <a:srgbClr val="2B56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C88C64-C9DC-7B4D-95C0-9B0FEDCD1453}"/>
              </a:ext>
            </a:extLst>
          </p:cNvPr>
          <p:cNvSpPr txBox="1"/>
          <p:nvPr/>
        </p:nvSpPr>
        <p:spPr>
          <a:xfrm>
            <a:off x="6433345" y="4186139"/>
            <a:ext cx="4195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B567A"/>
                </a:solidFill>
                <a:latin typeface="Corbel" panose="020B0503020204020204" pitchFamily="34" charset="0"/>
              </a:rPr>
              <a:t>Questions ?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7FC42C-B04A-544E-BC7F-D48422DB98EB}"/>
              </a:ext>
            </a:extLst>
          </p:cNvPr>
          <p:cNvCxnSpPr>
            <a:cxnSpLocks/>
          </p:cNvCxnSpPr>
          <p:nvPr/>
        </p:nvCxnSpPr>
        <p:spPr>
          <a:xfrm>
            <a:off x="6507680" y="5012635"/>
            <a:ext cx="3443842" cy="0"/>
          </a:xfrm>
          <a:prstGeom prst="line">
            <a:avLst/>
          </a:prstGeom>
          <a:ln w="28575">
            <a:solidFill>
              <a:srgbClr val="2B56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852DE-945A-C34E-8650-703CA3EF8ABB}"/>
              </a:ext>
            </a:extLst>
          </p:cNvPr>
          <p:cNvSpPr/>
          <p:nvPr/>
        </p:nvSpPr>
        <p:spPr>
          <a:xfrm>
            <a:off x="410463" y="83127"/>
            <a:ext cx="1842773" cy="677487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62" y="499595"/>
            <a:ext cx="1842774" cy="1325563"/>
          </a:xfrm>
        </p:spPr>
        <p:txBody>
          <a:bodyPr rtlCol="0"/>
          <a:lstStyle/>
          <a:p>
            <a:pPr algn="ctr" rtl="0"/>
            <a:r>
              <a:rPr lang="fr-FR" dirty="0" err="1"/>
              <a:t>Dataset</a:t>
            </a:r>
            <a:br>
              <a:rPr lang="fr-FR" dirty="0"/>
            </a:br>
            <a:r>
              <a:rPr lang="fr-FR" dirty="0" err="1"/>
              <a:t>Details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21</a:t>
            </a:fld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EE8FC8-FFAE-EB4D-A620-30473F118F1E}"/>
              </a:ext>
            </a:extLst>
          </p:cNvPr>
          <p:cNvSpPr/>
          <p:nvPr/>
        </p:nvSpPr>
        <p:spPr>
          <a:xfrm>
            <a:off x="410462" y="-86061"/>
            <a:ext cx="1842773" cy="218809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28492-B789-924D-A7A4-DAABDADF2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419" y="66374"/>
            <a:ext cx="5694107" cy="67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5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Flora@contoso.com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http://www.contoso.com/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F5225-EEA9-3C43-BF7A-E31CEDC4DF68}"/>
              </a:ext>
            </a:extLst>
          </p:cNvPr>
          <p:cNvSpPr/>
          <p:nvPr/>
        </p:nvSpPr>
        <p:spPr>
          <a:xfrm>
            <a:off x="6096000" y="296883"/>
            <a:ext cx="5826826" cy="5498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8233983-9D03-D64A-BF6F-9E0C4B3772FA}"/>
              </a:ext>
            </a:extLst>
          </p:cNvPr>
          <p:cNvSpPr txBox="1">
            <a:spLocks/>
          </p:cNvSpPr>
          <p:nvPr/>
        </p:nvSpPr>
        <p:spPr>
          <a:xfrm>
            <a:off x="990600" y="3237015"/>
            <a:ext cx="10515600" cy="6887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fr-FR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38951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852DE-945A-C34E-8650-703CA3EF8ABB}"/>
              </a:ext>
            </a:extLst>
          </p:cNvPr>
          <p:cNvSpPr/>
          <p:nvPr/>
        </p:nvSpPr>
        <p:spPr>
          <a:xfrm>
            <a:off x="410463" y="83127"/>
            <a:ext cx="2437239" cy="677487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/>
          <a:lstStyle/>
          <a:p>
            <a:pPr rtl="0"/>
            <a:r>
              <a:rPr lang="fr-FR" dirty="0" err="1"/>
              <a:t>Thesis</a:t>
            </a:r>
            <a:br>
              <a:rPr lang="fr-FR" dirty="0"/>
            </a:br>
            <a:r>
              <a:rPr lang="fr-FR" dirty="0"/>
              <a:t>Objectives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4</a:t>
            </a:fld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B9CA99-9838-D342-9EA1-00D0183F4F4C}"/>
              </a:ext>
            </a:extLst>
          </p:cNvPr>
          <p:cNvSpPr/>
          <p:nvPr/>
        </p:nvSpPr>
        <p:spPr>
          <a:xfrm>
            <a:off x="410462" y="-75304"/>
            <a:ext cx="2437239" cy="160716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65A473-56F1-7D44-859F-FA5C59928AF5}"/>
              </a:ext>
            </a:extLst>
          </p:cNvPr>
          <p:cNvSpPr txBox="1"/>
          <p:nvPr/>
        </p:nvSpPr>
        <p:spPr>
          <a:xfrm>
            <a:off x="3300641" y="1583371"/>
            <a:ext cx="83754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Investigate the state-of-the-art </a:t>
            </a:r>
            <a:r>
              <a:rPr lang="en-US" sz="2400" dirty="0" err="1"/>
              <a:t>PyBDSF</a:t>
            </a:r>
            <a:r>
              <a:rPr lang="en-US" sz="2400" dirty="0"/>
              <a:t> source detector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Exploration of source detector based on morphological processing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Comparison of </a:t>
            </a:r>
            <a:r>
              <a:rPr lang="en-US" sz="2400" dirty="0" err="1"/>
              <a:t>PyBDSF</a:t>
            </a:r>
            <a:r>
              <a:rPr lang="en-US" sz="2400" dirty="0"/>
              <a:t> and morphological approaches and deep neural network algorithm</a:t>
            </a:r>
          </a:p>
        </p:txBody>
      </p:sp>
    </p:spTree>
    <p:extLst>
      <p:ext uri="{BB962C8B-B14F-4D97-AF65-F5344CB8AC3E}">
        <p14:creationId xmlns:p14="http://schemas.microsoft.com/office/powerpoint/2010/main" val="2386723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Context &amp; Source Detection approaches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696908"/>
            <a:ext cx="4074002" cy="2846648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Morphological detector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 err="1"/>
              <a:t>PyBDSF</a:t>
            </a:r>
            <a:endParaRPr 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Karabo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Original </a:t>
            </a:r>
            <a:r>
              <a:rPr lang="en-US" sz="1800" dirty="0" err="1"/>
              <a:t>PyBDSF</a:t>
            </a:r>
            <a:endParaRPr lang="en-US" sz="1800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en-US" smtClean="0"/>
              <a:pPr rtl="0"/>
              <a:t>5</a:t>
            </a:fld>
            <a:endParaRPr lang="en-US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15938" y="1903728"/>
            <a:ext cx="4238998" cy="495389"/>
          </a:xfrm>
        </p:spPr>
        <p:txBody>
          <a:bodyPr rtlCol="0"/>
          <a:lstStyle/>
          <a:p>
            <a:pPr rtl="0"/>
            <a:r>
              <a:rPr lang="en-US" sz="2400" dirty="0"/>
              <a:t>Traditional approaches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7475709" y="4963450"/>
            <a:ext cx="4359240" cy="495389"/>
          </a:xfrm>
        </p:spPr>
        <p:txBody>
          <a:bodyPr rtlCol="0"/>
          <a:lstStyle/>
          <a:p>
            <a:pPr rtl="0"/>
            <a:r>
              <a:rPr lang="en-US" sz="2400" dirty="0"/>
              <a:t>Machine learning based approach</a:t>
            </a:r>
          </a:p>
        </p:txBody>
      </p:sp>
      <p:pic>
        <p:nvPicPr>
          <p:cNvPr id="29" name="Espace réservé d’image 28" descr="Crayon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Espace réservé d’image 30" descr="Ordinateur portable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50D02F-15CD-B144-BD2C-8410FF05911F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31B64-0AEC-7E45-9CBD-7551EE5FF9CC}"/>
              </a:ext>
            </a:extLst>
          </p:cNvPr>
          <p:cNvSpPr/>
          <p:nvPr/>
        </p:nvSpPr>
        <p:spPr>
          <a:xfrm>
            <a:off x="6096000" y="4429496"/>
            <a:ext cx="6096000" cy="1496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904269" y="5800874"/>
            <a:ext cx="4771794" cy="471450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800" dirty="0"/>
              <a:t>Convolutional auto encoder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DAAA4-03AD-1541-AD38-E1D2521A5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456" y="4506762"/>
            <a:ext cx="6343875" cy="1419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490E6F-5CED-CF45-87D4-B6D17FF054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" r="15"/>
          <a:stretch/>
        </p:blipFill>
        <p:spPr>
          <a:xfrm>
            <a:off x="8127434" y="1211429"/>
            <a:ext cx="3199401" cy="297095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874BFF0A-4B6F-5847-B5A2-A7BA5E66376D}"/>
              </a:ext>
            </a:extLst>
          </p:cNvPr>
          <p:cNvSpPr/>
          <p:nvPr/>
        </p:nvSpPr>
        <p:spPr>
          <a:xfrm rot="906062">
            <a:off x="8405245" y="814768"/>
            <a:ext cx="3410961" cy="3304740"/>
          </a:xfrm>
          <a:prstGeom prst="arc">
            <a:avLst>
              <a:gd name="adj1" fmla="val 15368967"/>
              <a:gd name="adj2" fmla="val 21329190"/>
            </a:avLst>
          </a:prstGeom>
          <a:ln w="635000" cap="rnd">
            <a:solidFill>
              <a:srgbClr val="E9E7E7">
                <a:alpha val="74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F6F34F8A-EE51-2B4D-9FE4-7412FE409F6D}"/>
              </a:ext>
            </a:extLst>
          </p:cNvPr>
          <p:cNvSpPr/>
          <p:nvPr/>
        </p:nvSpPr>
        <p:spPr>
          <a:xfrm rot="1966783">
            <a:off x="8317781" y="111010"/>
            <a:ext cx="4413249" cy="4065003"/>
          </a:xfrm>
          <a:prstGeom prst="arc">
            <a:avLst>
              <a:gd name="adj1" fmla="val 12297430"/>
              <a:gd name="adj2" fmla="val 825085"/>
            </a:avLst>
          </a:prstGeom>
          <a:ln w="635000" cap="rnd">
            <a:solidFill>
              <a:srgbClr val="E9E7E7">
                <a:alpha val="74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EC90B66-A601-F749-B7AC-608211260B47}"/>
              </a:ext>
            </a:extLst>
          </p:cNvPr>
          <p:cNvSpPr/>
          <p:nvPr/>
        </p:nvSpPr>
        <p:spPr>
          <a:xfrm>
            <a:off x="410464" y="83128"/>
            <a:ext cx="1855470" cy="87283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128582-9128-584D-B24D-932CEE76673F}"/>
              </a:ext>
            </a:extLst>
          </p:cNvPr>
          <p:cNvSpPr/>
          <p:nvPr/>
        </p:nvSpPr>
        <p:spPr>
          <a:xfrm>
            <a:off x="410463" y="-75304"/>
            <a:ext cx="1855470" cy="208052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64" y="499596"/>
            <a:ext cx="1855470" cy="456368"/>
          </a:xfrm>
        </p:spPr>
        <p:txBody>
          <a:bodyPr rtlCol="0"/>
          <a:lstStyle/>
          <a:p>
            <a:pPr algn="ctr" rtl="0"/>
            <a:r>
              <a:rPr lang="fr-FR" dirty="0" err="1"/>
              <a:t>Dataset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DCA781-42E1-8747-9133-6FF3F70059D7}"/>
              </a:ext>
            </a:extLst>
          </p:cNvPr>
          <p:cNvSpPr/>
          <p:nvPr/>
        </p:nvSpPr>
        <p:spPr>
          <a:xfrm>
            <a:off x="8241480" y="1397025"/>
            <a:ext cx="3950519" cy="1389509"/>
          </a:xfrm>
          <a:prstGeom prst="rect">
            <a:avLst/>
          </a:prstGeom>
          <a:solidFill>
            <a:srgbClr val="2D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625920-A35D-9440-AEE2-25F9E22D151F}"/>
              </a:ext>
            </a:extLst>
          </p:cNvPr>
          <p:cNvSpPr/>
          <p:nvPr/>
        </p:nvSpPr>
        <p:spPr>
          <a:xfrm>
            <a:off x="8241480" y="4057240"/>
            <a:ext cx="3950520" cy="1389509"/>
          </a:xfrm>
          <a:prstGeom prst="rect">
            <a:avLst/>
          </a:prstGeom>
          <a:solidFill>
            <a:srgbClr val="2D5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BD2D981-7CA6-924D-88AD-78589C7E3839}"/>
              </a:ext>
            </a:extLst>
          </p:cNvPr>
          <p:cNvSpPr/>
          <p:nvPr/>
        </p:nvSpPr>
        <p:spPr>
          <a:xfrm>
            <a:off x="6282045" y="3598223"/>
            <a:ext cx="2304000" cy="2303813"/>
          </a:xfrm>
          <a:prstGeom prst="rect">
            <a:avLst/>
          </a:prstGeom>
          <a:solidFill>
            <a:srgbClr val="F1F1F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D1914F-55C8-DE49-81B6-96F150DD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345" y="3731076"/>
            <a:ext cx="2056015" cy="2048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3DC7FE7-D0E0-B44C-8611-DC301FAE4A49}"/>
              </a:ext>
            </a:extLst>
          </p:cNvPr>
          <p:cNvSpPr/>
          <p:nvPr/>
        </p:nvSpPr>
        <p:spPr>
          <a:xfrm>
            <a:off x="6282045" y="939872"/>
            <a:ext cx="2304000" cy="2303813"/>
          </a:xfrm>
          <a:prstGeom prst="rect">
            <a:avLst/>
          </a:prstGeom>
          <a:solidFill>
            <a:srgbClr val="F1F1F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0D40AB-CE9C-7741-84E6-07E7E0333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945" y="1067579"/>
            <a:ext cx="2040813" cy="2048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E15BA5-0F95-AC4D-8743-325A5BA2B211}"/>
              </a:ext>
            </a:extLst>
          </p:cNvPr>
          <p:cNvSpPr/>
          <p:nvPr/>
        </p:nvSpPr>
        <p:spPr>
          <a:xfrm>
            <a:off x="8783687" y="939871"/>
            <a:ext cx="2304000" cy="2303813"/>
          </a:xfrm>
          <a:prstGeom prst="rect">
            <a:avLst/>
          </a:prstGeom>
          <a:solidFill>
            <a:srgbClr val="F1F1F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4F382D-757A-AF4B-ABE5-829AF61BE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462" y="1067579"/>
            <a:ext cx="2059125" cy="20484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2EE12F8-FFD8-4646-8F32-3C0363138963}"/>
              </a:ext>
            </a:extLst>
          </p:cNvPr>
          <p:cNvSpPr/>
          <p:nvPr/>
        </p:nvSpPr>
        <p:spPr>
          <a:xfrm>
            <a:off x="8783687" y="3598223"/>
            <a:ext cx="2304000" cy="2303813"/>
          </a:xfrm>
          <a:prstGeom prst="rect">
            <a:avLst/>
          </a:prstGeom>
          <a:solidFill>
            <a:srgbClr val="F1F1F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505D282-7E11-1C4A-9CAF-511CD629A9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462" y="3711783"/>
            <a:ext cx="2078638" cy="20786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0076307-BB8D-F348-8B2F-5EDFA30C9C10}"/>
              </a:ext>
            </a:extLst>
          </p:cNvPr>
          <p:cNvSpPr txBox="1"/>
          <p:nvPr/>
        </p:nvSpPr>
        <p:spPr>
          <a:xfrm>
            <a:off x="455221" y="5994074"/>
            <a:ext cx="1090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O. </a:t>
            </a:r>
            <a:r>
              <a:rPr lang="en-US" dirty="0" err="1"/>
              <a:t>Taran</a:t>
            </a:r>
            <a:r>
              <a:rPr lang="en-US" dirty="0"/>
              <a:t>, O. Bait, M. </a:t>
            </a:r>
            <a:r>
              <a:rPr lang="en-US" dirty="0" err="1"/>
              <a:t>Dessauges-Zavadsky</a:t>
            </a:r>
            <a:r>
              <a:rPr lang="en-US" dirty="0"/>
              <a:t>, T. </a:t>
            </a:r>
            <a:r>
              <a:rPr lang="en-US" dirty="0" err="1"/>
              <a:t>Holotyak</a:t>
            </a:r>
            <a:r>
              <a:rPr lang="en-US" dirty="0"/>
              <a:t>, D. </a:t>
            </a:r>
            <a:r>
              <a:rPr lang="en-US" dirty="0" err="1"/>
              <a:t>Schaerer</a:t>
            </a:r>
            <a:r>
              <a:rPr lang="en-US" dirty="0"/>
              <a:t>, and S. </a:t>
            </a:r>
            <a:r>
              <a:rPr lang="en-US" dirty="0" err="1"/>
              <a:t>Voloshynovskiy</a:t>
            </a:r>
            <a:r>
              <a:rPr lang="en-US" dirty="0"/>
              <a:t>, "Challenging interferometric imaging: Machine learning-based source localization from </a:t>
            </a:r>
            <a:r>
              <a:rPr lang="en-US" dirty="0" err="1"/>
              <a:t>uv</a:t>
            </a:r>
            <a:r>
              <a:rPr lang="en-US" dirty="0"/>
              <a:t>-plane observations," </a:t>
            </a:r>
            <a:r>
              <a:rPr lang="en-US" i="1" dirty="0"/>
              <a:t>Astronomy &amp; Astrophysics (A&amp;A)</a:t>
            </a:r>
            <a:r>
              <a:rPr lang="en-US" dirty="0"/>
              <a:t>, vol. 674, 2023.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161" y="1222069"/>
            <a:ext cx="4151027" cy="4451452"/>
          </a:xfrm>
        </p:spPr>
        <p:txBody>
          <a:bodyPr rtlCol="0"/>
          <a:lstStyle/>
          <a:p>
            <a:r>
              <a:rPr lang="en-GB" sz="1800" dirty="0"/>
              <a:t>Number of sources: 0 – 5</a:t>
            </a:r>
          </a:p>
          <a:p>
            <a:r>
              <a:rPr lang="en-GB" sz="1800" dirty="0"/>
              <a:t>Source position: random</a:t>
            </a:r>
          </a:p>
          <a:p>
            <a:r>
              <a:rPr lang="en-GB" sz="1800" dirty="0"/>
              <a:t>Source Type: Gaussian</a:t>
            </a:r>
          </a:p>
          <a:p>
            <a:r>
              <a:rPr lang="en-GB" sz="1800" dirty="0"/>
              <a:t>Sky models size: 512x512</a:t>
            </a:r>
          </a:p>
          <a:p>
            <a:r>
              <a:rPr lang="en-GB" sz="1800" dirty="0" err="1"/>
              <a:t>Pwv</a:t>
            </a:r>
            <a:r>
              <a:rPr lang="en-GB" sz="1800" dirty="0"/>
              <a:t>: 1’796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1800" dirty="0"/>
              <a:t>2 subsets:</a:t>
            </a:r>
          </a:p>
          <a:p>
            <a:pPr lvl="1"/>
            <a:r>
              <a:rPr lang="en-GB" sz="1800" dirty="0"/>
              <a:t>Noiseless </a:t>
            </a:r>
          </a:p>
          <a:p>
            <a:pPr lvl="1"/>
            <a:r>
              <a:rPr lang="en-GB" sz="1800" dirty="0"/>
              <a:t>Noisy</a:t>
            </a:r>
          </a:p>
          <a:p>
            <a:endParaRPr lang="en-GB" sz="2200" dirty="0"/>
          </a:p>
          <a:p>
            <a:r>
              <a:rPr lang="en-GB" sz="1800" dirty="0"/>
              <a:t>Training set: 7’331</a:t>
            </a:r>
          </a:p>
          <a:p>
            <a:r>
              <a:rPr lang="en-GB" sz="1800" dirty="0"/>
              <a:t>Validation Set: 917</a:t>
            </a:r>
          </a:p>
          <a:p>
            <a:r>
              <a:rPr lang="en-GB" sz="1800" dirty="0"/>
              <a:t>Testing Set: 916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1E6E050-2EA3-A140-A45E-5703217D228E}"/>
              </a:ext>
            </a:extLst>
          </p:cNvPr>
          <p:cNvSpPr/>
          <p:nvPr/>
        </p:nvSpPr>
        <p:spPr>
          <a:xfrm>
            <a:off x="151856" y="5780372"/>
            <a:ext cx="1855470" cy="944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3852DE-945A-C34E-8650-703CA3EF8ABB}"/>
              </a:ext>
            </a:extLst>
          </p:cNvPr>
          <p:cNvSpPr/>
          <p:nvPr/>
        </p:nvSpPr>
        <p:spPr>
          <a:xfrm>
            <a:off x="410463" y="83127"/>
            <a:ext cx="1842773" cy="6774873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5030C5-DCB9-5C4A-8649-F8992254BBC7}"/>
              </a:ext>
            </a:extLst>
          </p:cNvPr>
          <p:cNvSpPr/>
          <p:nvPr/>
        </p:nvSpPr>
        <p:spPr>
          <a:xfrm>
            <a:off x="5107576" y="224657"/>
            <a:ext cx="7084423" cy="613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rtlCol="0"/>
          <a:lstStyle/>
          <a:p>
            <a:pPr rtl="0"/>
            <a:r>
              <a:rPr lang="fr-FR" dirty="0" err="1"/>
              <a:t>Metrics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EC71654-96A5-4280-94F3-931C61A9F92C}" type="slidenum">
              <a:rPr lang="fr-FR" smtClean="0"/>
              <a:pPr rtl="0"/>
              <a:t>7</a:t>
            </a:fld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179FA3-A111-4048-8F7E-9C284FA9E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426" y="1916192"/>
            <a:ext cx="2876036" cy="7988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F51AA5-09FD-D042-976D-9887513E3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61" y="3744679"/>
            <a:ext cx="3954549" cy="7988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0B9CA99-9838-D342-9EA1-00D0183F4F4C}"/>
              </a:ext>
            </a:extLst>
          </p:cNvPr>
          <p:cNvSpPr/>
          <p:nvPr/>
        </p:nvSpPr>
        <p:spPr>
          <a:xfrm>
            <a:off x="410462" y="-37493"/>
            <a:ext cx="1842773" cy="160716"/>
          </a:xfrm>
          <a:prstGeom prst="rect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631C0-0768-4643-83F0-951A7338C1FC}"/>
              </a:ext>
            </a:extLst>
          </p:cNvPr>
          <p:cNvSpPr txBox="1"/>
          <p:nvPr/>
        </p:nvSpPr>
        <p:spPr>
          <a:xfrm>
            <a:off x="2608008" y="5295630"/>
            <a:ext cx="3954548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TP: True Positives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FP: False Positives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FN: 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3979006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Flora@contoso.com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http://www.contoso.com/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F5225-EEA9-3C43-BF7A-E31CEDC4DF68}"/>
              </a:ext>
            </a:extLst>
          </p:cNvPr>
          <p:cNvSpPr/>
          <p:nvPr/>
        </p:nvSpPr>
        <p:spPr>
          <a:xfrm>
            <a:off x="6096000" y="296883"/>
            <a:ext cx="5826826" cy="5498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8233983-9D03-D64A-BF6F-9E0C4B3772FA}"/>
              </a:ext>
            </a:extLst>
          </p:cNvPr>
          <p:cNvSpPr txBox="1">
            <a:spLocks/>
          </p:cNvSpPr>
          <p:nvPr/>
        </p:nvSpPr>
        <p:spPr>
          <a:xfrm>
            <a:off x="990600" y="3237015"/>
            <a:ext cx="10515600" cy="68876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fr-FR" dirty="0" err="1"/>
              <a:t>Experiments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085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Flora@contoso.com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fr-FR" dirty="0"/>
              <a:t>http://www.contoso.com/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0F5225-EEA9-3C43-BF7A-E31CEDC4DF68}"/>
              </a:ext>
            </a:extLst>
          </p:cNvPr>
          <p:cNvSpPr/>
          <p:nvPr/>
        </p:nvSpPr>
        <p:spPr>
          <a:xfrm>
            <a:off x="6096000" y="296883"/>
            <a:ext cx="5826826" cy="5498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F9DE411-457F-C54B-AAC3-D30E9C90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1254351"/>
          </a:xfrm>
        </p:spPr>
        <p:txBody>
          <a:bodyPr rtlCol="0"/>
          <a:lstStyle/>
          <a:p>
            <a:pPr algn="ctr" rtl="0"/>
            <a:r>
              <a:rPr lang="fr-FR" sz="4000" dirty="0" err="1"/>
              <a:t>Morphological</a:t>
            </a:r>
            <a:br>
              <a:rPr lang="fr-FR" sz="4000" dirty="0"/>
            </a:br>
            <a:r>
              <a:rPr lang="fr-FR" sz="4000" dirty="0"/>
              <a:t>detector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FBC3B6-F456-4949-A5BF-990C4418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172" r="35143"/>
          <a:stretch/>
        </p:blipFill>
        <p:spPr>
          <a:xfrm>
            <a:off x="1670098" y="1969147"/>
            <a:ext cx="6452988" cy="369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BB5086-A4B0-9E41-8660-0F43CDDA7AF4}"/>
              </a:ext>
            </a:extLst>
          </p:cNvPr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A. V. Sadr, E. E. Vos, B. A. Bassett, Z. </a:t>
            </a:r>
            <a:r>
              <a:rPr lang="en-US" dirty="0" err="1">
                <a:solidFill>
                  <a:schemeClr val="bg1"/>
                </a:solidFill>
              </a:rPr>
              <a:t>Hosenie</a:t>
            </a:r>
            <a:r>
              <a:rPr lang="en-US" dirty="0">
                <a:solidFill>
                  <a:schemeClr val="bg1"/>
                </a:solidFill>
              </a:rPr>
              <a:t>, N. </a:t>
            </a:r>
            <a:r>
              <a:rPr lang="en-US" dirty="0" err="1">
                <a:solidFill>
                  <a:schemeClr val="bg1"/>
                </a:solidFill>
              </a:rPr>
              <a:t>Oozeer</a:t>
            </a:r>
            <a:r>
              <a:rPr lang="en-US" dirty="0">
                <a:solidFill>
                  <a:schemeClr val="bg1"/>
                </a:solidFill>
              </a:rPr>
              <a:t>, and M. Lochner,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>
                <a:solidFill>
                  <a:schemeClr val="bg1"/>
                </a:solidFill>
              </a:rPr>
              <a:t>Deepsource</a:t>
            </a:r>
            <a:r>
              <a:rPr lang="en-US" dirty="0">
                <a:solidFill>
                  <a:schemeClr val="bg1"/>
                </a:solidFill>
              </a:rPr>
              <a:t>: Point source detection using deep learning,” MNRAS, vol. 484, no. 2,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pp. 2793–2806, April 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18DA5-6D10-794B-B476-98132772C405}"/>
              </a:ext>
            </a:extLst>
          </p:cNvPr>
          <p:cNvSpPr txBox="1"/>
          <p:nvPr/>
        </p:nvSpPr>
        <p:spPr>
          <a:xfrm>
            <a:off x="3115293" y="1507482"/>
            <a:ext cx="5961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Thresholded</a:t>
            </a:r>
            <a:r>
              <a:rPr lang="en-US" sz="2400" dirty="0">
                <a:solidFill>
                  <a:schemeClr val="bg1"/>
                </a:solidFill>
              </a:rPr>
              <a:t> Blob Detection (TBD) technique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857AEF-191E-CE4D-893A-570627F173AD}"/>
              </a:ext>
            </a:extLst>
          </p:cNvPr>
          <p:cNvSpPr/>
          <p:nvPr/>
        </p:nvSpPr>
        <p:spPr>
          <a:xfrm>
            <a:off x="11378956" y="6408752"/>
            <a:ext cx="270000" cy="2708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2B567A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2981680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" id="{142597F7-D3E0-CE4F-ADE3-28926256AF08}" vid="{CE0D5F08-427A-904A-B983-37B50E16A1E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0</TotalTime>
  <Words>581</Words>
  <Application>Microsoft Macintosh PowerPoint</Application>
  <PresentationFormat>Widescreen</PresentationFormat>
  <Paragraphs>146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Thème Office</vt:lpstr>
      <vt:lpstr>Astronomical radio source detectors</vt:lpstr>
      <vt:lpstr>Content </vt:lpstr>
      <vt:lpstr>PowerPoint Presentation</vt:lpstr>
      <vt:lpstr>Thesis Objectives </vt:lpstr>
      <vt:lpstr>Context &amp; Source Detection approaches</vt:lpstr>
      <vt:lpstr>Dataset</vt:lpstr>
      <vt:lpstr>Metrics </vt:lpstr>
      <vt:lpstr>PowerPoint Presentation</vt:lpstr>
      <vt:lpstr>Morphological detector</vt:lpstr>
      <vt:lpstr>Results </vt:lpstr>
      <vt:lpstr>PowerPoint Presentation</vt:lpstr>
      <vt:lpstr>Results Karabo </vt:lpstr>
      <vt:lpstr>Results Pybdsf </vt:lpstr>
      <vt:lpstr>Machine learning approach</vt:lpstr>
      <vt:lpstr>Auto encoder</vt:lpstr>
      <vt:lpstr>Results </vt:lpstr>
      <vt:lpstr>Conclusion</vt:lpstr>
      <vt:lpstr>Summary</vt:lpstr>
      <vt:lpstr>Future Work </vt:lpstr>
      <vt:lpstr>PowerPoint Presentation</vt:lpstr>
      <vt:lpstr>Dataset Details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cp:lastPrinted>2023-07-24T13:01:21Z</cp:lastPrinted>
  <dcterms:created xsi:type="dcterms:W3CDTF">2023-07-13T14:58:44Z</dcterms:created>
  <dcterms:modified xsi:type="dcterms:W3CDTF">2023-07-24T14:42:54Z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